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0"/>
  </p:notesMasterIdLst>
  <p:sldIdLst>
    <p:sldId id="256" r:id="rId2"/>
    <p:sldId id="289" r:id="rId3"/>
    <p:sldId id="283" r:id="rId4"/>
    <p:sldId id="284" r:id="rId5"/>
    <p:sldId id="291" r:id="rId6"/>
    <p:sldId id="293" r:id="rId7"/>
    <p:sldId id="294" r:id="rId8"/>
    <p:sldId id="285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3A1002"/>
    <a:srgbClr val="000000"/>
    <a:srgbClr val="FFFF00"/>
    <a:srgbClr val="35759D"/>
    <a:srgbClr val="040E08"/>
    <a:srgbClr val="B92D14"/>
    <a:srgbClr val="35B19D"/>
    <a:srgbClr val="4914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00" autoAdjust="0"/>
    <p:restoredTop sz="95560" autoAdjust="0"/>
  </p:normalViewPr>
  <p:slideViewPr>
    <p:cSldViewPr>
      <p:cViewPr>
        <p:scale>
          <a:sx n="60" d="100"/>
          <a:sy n="60" d="100"/>
        </p:scale>
        <p:origin x="-1575" y="-20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B85884-3EBD-41F7-95B9-6170C6CDF8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9464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ED5ACC-763F-4687-AE8E-1D138356AD06}" type="slidenum">
              <a:rPr lang="en-US"/>
              <a:pPr/>
              <a:t>1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3655-E2B5-43EE-A3C6-3A7B8B3F8515}" type="slidenum">
              <a:rPr lang="en-US"/>
              <a:pPr/>
              <a:t>3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1A55A-9619-4889-A8C4-4CCFB274EA57}" type="datetimeFigureOut">
              <a:rPr lang="th-TH" smtClean="0"/>
              <a:t>02/12/57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115CB-8205-468A-A9DD-BF117009D26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83019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1A55A-9619-4889-A8C4-4CCFB274EA57}" type="datetimeFigureOut">
              <a:rPr lang="th-TH" smtClean="0"/>
              <a:t>02/12/57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115CB-8205-468A-A9DD-BF117009D26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38476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1A55A-9619-4889-A8C4-4CCFB274EA57}" type="datetimeFigureOut">
              <a:rPr lang="th-TH" smtClean="0"/>
              <a:t>02/12/57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115CB-8205-468A-A9DD-BF117009D26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28348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1A55A-9619-4889-A8C4-4CCFB274EA57}" type="datetimeFigureOut">
              <a:rPr lang="th-TH" smtClean="0"/>
              <a:t>02/12/57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115CB-8205-468A-A9DD-BF117009D26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11956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1A55A-9619-4889-A8C4-4CCFB274EA57}" type="datetimeFigureOut">
              <a:rPr lang="th-TH" smtClean="0"/>
              <a:t>02/12/57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115CB-8205-468A-A9DD-BF117009D26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09389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1A55A-9619-4889-A8C4-4CCFB274EA57}" type="datetimeFigureOut">
              <a:rPr lang="th-TH" smtClean="0"/>
              <a:t>02/12/57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115CB-8205-468A-A9DD-BF117009D26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05157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1A55A-9619-4889-A8C4-4CCFB274EA57}" type="datetimeFigureOut">
              <a:rPr lang="th-TH" smtClean="0"/>
              <a:t>02/12/57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115CB-8205-468A-A9DD-BF117009D26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99290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1A55A-9619-4889-A8C4-4CCFB274EA57}" type="datetimeFigureOut">
              <a:rPr lang="th-TH" smtClean="0"/>
              <a:t>02/12/57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115CB-8205-468A-A9DD-BF117009D26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35761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1A55A-9619-4889-A8C4-4CCFB274EA57}" type="datetimeFigureOut">
              <a:rPr lang="th-TH" smtClean="0"/>
              <a:t>02/12/57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115CB-8205-468A-A9DD-BF117009D26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20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1A55A-9619-4889-A8C4-4CCFB274EA57}" type="datetimeFigureOut">
              <a:rPr lang="th-TH" smtClean="0"/>
              <a:t>02/12/57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115CB-8205-468A-A9DD-BF117009D26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13316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1A55A-9619-4889-A8C4-4CCFB274EA57}" type="datetimeFigureOut">
              <a:rPr lang="th-TH" smtClean="0"/>
              <a:t>02/12/57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115CB-8205-468A-A9DD-BF117009D26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17909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1A55A-9619-4889-A8C4-4CCFB274EA57}" type="datetimeFigureOut">
              <a:rPr lang="th-TH" smtClean="0"/>
              <a:t>02/12/57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115CB-8205-468A-A9DD-BF117009D26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22596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hfo.cfo.in.th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07504" y="0"/>
            <a:ext cx="9892145" cy="2016224"/>
          </a:xfrm>
        </p:spPr>
        <p:txBody>
          <a:bodyPr/>
          <a:lstStyle/>
          <a:p>
            <a:pPr algn="l"/>
            <a:r>
              <a:rPr lang="th-TH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ประสิทธิภาพการบริหาร</a:t>
            </a:r>
            <a:r>
              <a:rPr lang="th-TH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การเงิน</a:t>
            </a:r>
            <a:r>
              <a:rPr lang="th-TH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สามารถควบคุมปัญหาทางการ</a:t>
            </a:r>
            <a:r>
              <a:rPr lang="th-TH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เงินระดับ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7 </a:t>
            </a:r>
            <a:r>
              <a:rPr lang="th-TH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ของหน่วยบริการในพื้นที่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th-TH" sz="28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เป้าหมาย ตัวชี้วัด กระทรวงสาธารณสุข ปีงบประมาณ 2558</a:t>
            </a:r>
            <a:endParaRPr lang="th-TH" sz="2800" dirty="0">
              <a:solidFill>
                <a:srgbClr val="FFFF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2400" b="1" kern="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ยุทธศาสตร์ที่ 3 </a:t>
            </a:r>
            <a:r>
              <a:rPr lang="en-US" sz="2400" b="1" kern="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th-TH" sz="2400" b="1" kern="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พัฒนาระบบบริหารจัดการเพื่อสนับสนุนการจัดบริการ </a:t>
            </a:r>
            <a:r>
              <a:rPr lang="en-US" sz="2400" b="1" kern="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th-TH" sz="2400" b="1" kern="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ที่เกี่ยวข้อง)</a:t>
            </a:r>
            <a:endParaRPr lang="en-US" sz="2400" kern="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2400" b="1" i="1" kern="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การเงินการคลัง </a:t>
            </a:r>
            <a:endParaRPr lang="en-US" sz="2400" kern="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th-TH" sz="2400" b="1" i="1" kern="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r>
              <a:rPr lang="th-TH" sz="2400" b="1" kern="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19</a:t>
            </a:r>
            <a:r>
              <a:rPr lang="th-TH" sz="2400" b="1" kern="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ประสิทธิภาพของการบริหารการเงิน </a:t>
            </a:r>
            <a:r>
              <a:rPr lang="th-TH" sz="2400" b="1" kern="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2400" b="1" kern="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2400" b="1" kern="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   สามารถ</a:t>
            </a:r>
            <a:r>
              <a:rPr lang="th-TH" sz="2400" b="1" kern="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ควบคุมปัญหาการเงินระดับ 7 ของ</a:t>
            </a:r>
            <a:r>
              <a:rPr lang="th-TH" sz="2400" b="1" kern="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หน่วย</a:t>
            </a:r>
            <a:br>
              <a:rPr lang="th-TH" sz="2400" b="1" kern="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2400" b="1" kern="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   บริการ</a:t>
            </a:r>
            <a:r>
              <a:rPr lang="th-TH" sz="2400" b="1" kern="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ในพื้นที่ (ไม่เกินร้อยละ 10)</a:t>
            </a:r>
            <a:endParaRPr lang="en-US" sz="2400" kern="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2400" b="1" i="1" kern="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ยาและเวชภัณฑ์</a:t>
            </a:r>
            <a:endParaRPr lang="en-US" sz="2400" kern="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th-TH" sz="2400" b="1" i="1" kern="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r>
              <a:rPr lang="th-TH" sz="2400" b="1" kern="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20</a:t>
            </a:r>
            <a:r>
              <a:rPr lang="th-TH" sz="2400" b="1" kern="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ลดต้นทุนของยา เวชภัณฑ์ และเวชภัณฑ์ที่มิใช่ยา </a:t>
            </a:r>
            <a:r>
              <a:rPr lang="th-TH" sz="2400" b="1" kern="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2400" b="1" kern="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2400" b="1" kern="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   ได้</a:t>
            </a:r>
            <a:r>
              <a:rPr lang="th-TH" sz="2400" b="1" kern="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ตามแผนของเขตและจังหวัด</a:t>
            </a:r>
            <a:endParaRPr lang="en-US" sz="2400" kern="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952619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Rectangle 6"/>
          <p:cNvSpPr>
            <a:spLocks noGrp="1" noChangeArrowheads="1"/>
          </p:cNvSpPr>
          <p:nvPr>
            <p:ph idx="1"/>
          </p:nvPr>
        </p:nvSpPr>
        <p:spPr>
          <a:xfrm>
            <a:off x="251520" y="1124744"/>
            <a:ext cx="8712968" cy="3960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24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th-TH" sz="24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en-US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   </a:t>
            </a: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ความสามารถ</a:t>
            </a: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กระจายการจัดสรรงบค่าใช้จ่ายทุกหมวด</a:t>
            </a:r>
          </a:p>
          <a:p>
            <a:endParaRPr lang="en-US" sz="2400" b="1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-</a:t>
            </a: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ความสามารถ</a:t>
            </a: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พัฒนาและควบคุมกำกับหน่วย</a:t>
            </a: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บริการ</a:t>
            </a:r>
            <a:b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 ใน</a:t>
            </a: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แต่ละ</a:t>
            </a: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ที่</a:t>
            </a:r>
          </a:p>
          <a:p>
            <a:pPr marL="0" indent="0">
              <a:buNone/>
            </a:pPr>
            <a:endParaRPr lang="th-TH" sz="24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en-US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- </a:t>
            </a: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ปัญหาการเงินระดับ </a:t>
            </a:r>
            <a:r>
              <a:rPr lang="en-US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7</a:t>
            </a:r>
          </a:p>
          <a:p>
            <a:pPr marL="0" indent="0">
              <a:buNone/>
            </a:pPr>
            <a:endParaRPr lang="en-US" sz="24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635496"/>
            <a:ext cx="5256584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ประสิทธิภาพการบริหาร</a:t>
            </a:r>
            <a:r>
              <a:rPr lang="th-TH" sz="28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การเงิน </a:t>
            </a:r>
            <a:endParaRPr lang="th-TH" sz="2800" dirty="0"/>
          </a:p>
        </p:txBody>
      </p:sp>
    </p:spTree>
    <p:extLst>
      <p:ext uri="{BB962C8B-B14F-4D97-AF65-F5344CB8AC3E}">
        <p14:creationId xmlns:p14="http://schemas.microsoft.com/office/powerpoint/2010/main" val="255109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 txBox="1">
            <a:spLocks noChangeArrowheads="1"/>
          </p:cNvSpPr>
          <p:nvPr/>
        </p:nvSpPr>
        <p:spPr bwMode="auto">
          <a:xfrm>
            <a:off x="323528" y="548680"/>
            <a:ext cx="8496944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bg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bg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bg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th-TH" sz="2400" b="1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th-TH" sz="24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  <a:p>
            <a:pPr marL="0" indent="0">
              <a:buNone/>
            </a:pPr>
            <a:endParaRPr lang="en-US" sz="2400" b="1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Current </a:t>
            </a:r>
            <a:r>
              <a:rPr lang="en-US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Ratio &lt; 1.5 = 1 </a:t>
            </a: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คะแนน</a:t>
            </a:r>
          </a:p>
          <a:p>
            <a:r>
              <a:rPr lang="en-US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Quick </a:t>
            </a:r>
            <a:r>
              <a:rPr lang="en-US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Ratio &lt; 1.0 = 1 </a:t>
            </a: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คะแนน</a:t>
            </a:r>
          </a:p>
          <a:p>
            <a:r>
              <a:rPr lang="en-US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Cash </a:t>
            </a:r>
            <a:r>
              <a:rPr lang="en-US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Ratio &lt; 0.8 = 1 </a:t>
            </a: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คะแนน</a:t>
            </a:r>
          </a:p>
          <a:p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ทุน</a:t>
            </a: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สำรองสุทธิติดลบ </a:t>
            </a:r>
            <a:r>
              <a:rPr lang="en-US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= 1 </a:t>
            </a: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คะแนน</a:t>
            </a:r>
            <a:endParaRPr lang="en-US" sz="2400" b="1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ผล</a:t>
            </a: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ประกอบการขาดทุน </a:t>
            </a:r>
            <a:r>
              <a:rPr lang="en-US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= 1 </a:t>
            </a: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คะแนน</a:t>
            </a:r>
            <a:endParaRPr lang="en-US" sz="2400" b="1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ระยะเวลา</a:t>
            </a: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ทุนสำรองเพียงพอใช้จ่าย </a:t>
            </a:r>
            <a:r>
              <a:rPr lang="en-US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&lt; 3</a:t>
            </a: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เดือน </a:t>
            </a:r>
            <a:r>
              <a:rPr lang="en-US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= 2 </a:t>
            </a: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คะแนน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5576" y="980728"/>
            <a:ext cx="3816424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th-TH" sz="28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ปัญหาการเงินระดับ </a:t>
            </a:r>
            <a:r>
              <a:rPr lang="en-US" sz="28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067288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th-TH" sz="2800" b="1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ระดับหน่วยบริการ (5 ข้อ)</a:t>
            </a:r>
            <a:endParaRPr lang="th-TH" sz="2800" dirty="0">
              <a:solidFill>
                <a:srgbClr val="FFFF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</a:t>
            </a:r>
            <a:r>
              <a:rPr lang="th-TH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จัดทำแผนประมาณการรายได้-ค่าใช้จ่าย ของปี 2558</a:t>
            </a:r>
            <a:br>
              <a:rPr lang="th-TH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r>
              <a:rPr lang="en-US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en-US" sz="2400" b="1" dirty="0" err="1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Planfin</a:t>
            </a:r>
            <a:r>
              <a:rPr lang="en-US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th-TH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ส่งข้อมูลงบทดลองและข้อมูลบริการทางเว็บไซต์</a:t>
            </a:r>
            <a:br>
              <a:rPr lang="th-TH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2"/>
              </a:rPr>
              <a:t>http://hfo.cfo.in.th</a:t>
            </a: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endParaRPr lang="th-TH" sz="1000" b="1" dirty="0" smtClean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th-TH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 เสนอ </a:t>
            </a:r>
            <a:r>
              <a:rPr lang="en-US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Financial report &amp; Financial Indicator </a:t>
            </a:r>
            <a:r>
              <a:rPr lang="th-TH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ต่อผู้บริหาร</a:t>
            </a:r>
          </a:p>
          <a:p>
            <a:pPr marL="0" indent="0">
              <a:buNone/>
            </a:pPr>
            <a:endParaRPr lang="th-TH" sz="1000" b="1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th-TH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4. ตั้งคณะกรรมการวางแผนแก้ปัญหาทางการเงิน</a:t>
            </a:r>
          </a:p>
          <a:p>
            <a:endParaRPr lang="th-TH" sz="1000" b="1" dirty="0" smtClean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th-TH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5. พัฒนาระบบบัญชีให้มีคุณภาพน่าเชื่อถือ  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28859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th-TH" sz="2800" b="1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ระดับจังหวัด (4 ข้อ)</a:t>
            </a:r>
            <a:endParaRPr lang="th-TH" sz="2800" dirty="0">
              <a:solidFill>
                <a:srgbClr val="FFFF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</a:t>
            </a: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ตั้ง </a:t>
            </a:r>
            <a:r>
              <a:rPr lang="th-TH" sz="24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คกก</a:t>
            </a: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.ปรับประสิทธิภาพระดับจังหวัด</a:t>
            </a:r>
          </a:p>
          <a:p>
            <a:pPr marL="0" indent="0">
              <a:buNone/>
            </a:pPr>
            <a:endParaRPr lang="th-TH" sz="10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th-TH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กำหนดมาตรการควบคุมค่าใช้จ่าย-เพิ่มรายได้ให้สมดุล</a:t>
            </a:r>
          </a:p>
          <a:p>
            <a:endParaRPr lang="th-TH" sz="1000" b="1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 ทำแผนตรวจประเมินระบบควบคุมภายใน ,ตรวจบัญชี,</a:t>
            </a:r>
            <a:b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ตรวจระบบการบริหารใน รพ.ทุกแห่ง</a:t>
            </a:r>
          </a:p>
          <a:p>
            <a:endParaRPr lang="th-TH" sz="1000" b="1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th-TH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4. ประเมินประสิทธิภาพการบริหารการเงินการคลัง </a:t>
            </a: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FAI</a:t>
            </a:r>
            <a:endParaRPr lang="th-TH" sz="24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291674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th-TH" sz="2800" b="1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ระดับเขตบริการ (4 ข้อ)</a:t>
            </a:r>
            <a:endParaRPr lang="th-TH" sz="2800" dirty="0">
              <a:solidFill>
                <a:srgbClr val="FFFF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 ตั้ง </a:t>
            </a:r>
            <a:r>
              <a:rPr lang="th-TH" sz="24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คกก</a:t>
            </a: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.ปรับประสิทธิภาพระดับเขตบริการ</a:t>
            </a:r>
          </a:p>
          <a:p>
            <a:endParaRPr lang="th-TH" sz="800" b="1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th-TH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กำหนดนโยบายของเขตบริการและสนับสนุนมาตรการ</a:t>
            </a:r>
            <a:br>
              <a:rPr lang="th-TH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ควบคุม </a:t>
            </a:r>
            <a:r>
              <a:rPr lang="th-TH" sz="2400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คชจ</a:t>
            </a:r>
            <a:r>
              <a:rPr lang="th-TH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.-เพิ่มรายได้ ของ </a:t>
            </a:r>
            <a:r>
              <a:rPr lang="th-TH" sz="2400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คกก</a:t>
            </a:r>
            <a:r>
              <a:rPr lang="th-TH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ฯ</a:t>
            </a:r>
          </a:p>
          <a:p>
            <a:endParaRPr lang="th-TH" sz="8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 ตรวจประเมินระบบควบคุมภายใน,ตรวจสอบบัญชี และ</a:t>
            </a:r>
            <a:b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ระบบบริหาร รพ.ที่ประสบปัญหาเรื้อรังด้วยการ </a:t>
            </a:r>
            <a:r>
              <a:rPr lang="en-US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Cross Check </a:t>
            </a: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ระหว่างจังหวัด</a:t>
            </a:r>
          </a:p>
          <a:p>
            <a:endParaRPr lang="en-US" sz="800" b="1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4. </a:t>
            </a:r>
            <a:r>
              <a:rPr lang="th-TH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สร้าง รพ.ต้นแบบการบริหารจัดการด้านการเงินการคลัง</a:t>
            </a:r>
            <a:br>
              <a:rPr lang="th-TH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ในระดับเขต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061802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idx="1"/>
          </p:nvPr>
        </p:nvSpPr>
        <p:spPr>
          <a:xfrm>
            <a:off x="467544" y="332656"/>
            <a:ext cx="8208912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2400" b="1" u="sng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เกณฑ์เป้าหมาย</a:t>
            </a:r>
          </a:p>
          <a:p>
            <a:pPr marL="0" indent="0">
              <a:buNone/>
            </a:pPr>
            <a:r>
              <a:rPr lang="th-TH" sz="24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</a:t>
            </a: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ไม่</a:t>
            </a: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เกินร้อยละ </a:t>
            </a:r>
            <a:r>
              <a:rPr lang="en-US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10</a:t>
            </a:r>
          </a:p>
          <a:p>
            <a:pPr marL="0" indent="0">
              <a:buNone/>
            </a:pPr>
            <a:r>
              <a:rPr lang="th-TH" sz="2400" b="1" u="sng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เป้าหมาย</a:t>
            </a:r>
            <a:endParaRPr lang="th-TH" sz="2400" b="1" u="sng" dirty="0" smtClean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th-TH" sz="24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</a:t>
            </a: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โรงพยาบาล</a:t>
            </a: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ในสังกัดกระทรวงสาธารณสุข </a:t>
            </a: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จำนวน </a:t>
            </a:r>
            <a:r>
              <a:rPr lang="en-US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76 </a:t>
            </a: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แห่ง</a:t>
            </a:r>
          </a:p>
          <a:p>
            <a:pPr marL="0" indent="0">
              <a:buNone/>
            </a:pPr>
            <a:endParaRPr lang="th-TH" sz="2400" b="1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th-TH" sz="2400" b="1" u="sng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</a:t>
            </a:r>
            <a:r>
              <a:rPr lang="th-TH" sz="2400" b="1" u="sng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จัดเก็บข้อมูล</a:t>
            </a:r>
          </a:p>
          <a:p>
            <a:pPr marL="0" indent="0">
              <a:buNone/>
            </a:pPr>
            <a:r>
              <a:rPr lang="th-TH" sz="24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</a:t>
            </a: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จัดเก็บจากรายงานสถานะทางการเงินของหน่วย</a:t>
            </a: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บริการ</a:t>
            </a:r>
            <a:b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ของเขตบริการสุขภาพที่ </a:t>
            </a:r>
            <a:r>
              <a:rPr lang="en-US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11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</a:t>
            </a: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จัดเก็บจากข้อมูลเผยแพร่ทางเว็บไซด์การเงินการ</a:t>
            </a: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คลัง</a:t>
            </a:r>
            <a:b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กลุ่มประกัน</a:t>
            </a: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สุขภาพ</a:t>
            </a:r>
          </a:p>
          <a:p>
            <a:pPr marL="0" indent="0">
              <a:buNone/>
            </a:pPr>
            <a:endParaRPr lang="th-TH" sz="2400" b="1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th-TH" sz="2400" b="1" u="sng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ระยะเวลาการเก็บ</a:t>
            </a:r>
            <a:r>
              <a:rPr lang="th-TH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br>
              <a:rPr lang="th-TH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รายเดือน โดยจะจัดเก็บทุกวันที่ </a:t>
            </a:r>
            <a:r>
              <a:rPr lang="en-US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30 </a:t>
            </a:r>
            <a:r>
              <a:rPr lang="th-TH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ของเดือนถัดไป</a:t>
            </a:r>
            <a:endParaRPr lang="en-US" sz="2400" b="1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en-US" sz="24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592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565</TotalTime>
  <Words>213</Words>
  <Application>Microsoft Office PowerPoint</Application>
  <PresentationFormat>On-screen Show (4:3)</PresentationFormat>
  <Paragraphs>60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ประสิทธิภาพการบริหารการเงิน สามารถควบคุมปัญหาทางการเงินระดับ 7  ของหน่วยบริการในพื้นที่</vt:lpstr>
      <vt:lpstr>เป้าหมาย ตัวชี้วัด กระทรวงสาธารณสุข ปีงบประมาณ 2558</vt:lpstr>
      <vt:lpstr>PowerPoint Presentation</vt:lpstr>
      <vt:lpstr>PowerPoint Presentation</vt:lpstr>
      <vt:lpstr>ระดับหน่วยบริการ (5 ข้อ)</vt:lpstr>
      <vt:lpstr>ระดับจังหวัด (4 ข้อ)</vt:lpstr>
      <vt:lpstr>ระดับเขตบริการ (4 ข้อ)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Amonrat</dc:creator>
  <cp:lastModifiedBy>Apple Mac</cp:lastModifiedBy>
  <cp:revision>26</cp:revision>
  <dcterms:created xsi:type="dcterms:W3CDTF">2014-10-01T03:24:25Z</dcterms:created>
  <dcterms:modified xsi:type="dcterms:W3CDTF">2014-12-02T09:22:36Z</dcterms:modified>
</cp:coreProperties>
</file>